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30275213" cy="213883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737" userDrawn="1">
          <p15:clr>
            <a:srgbClr val="A4A3A4"/>
          </p15:clr>
        </p15:guide>
        <p15:guide id="2" pos="95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53"/>
    <p:restoredTop sz="96208"/>
  </p:normalViewPr>
  <p:slideViewPr>
    <p:cSldViewPr snapToGrid="0" snapToObjects="1">
      <p:cViewPr varScale="1">
        <p:scale>
          <a:sx n="39" d="100"/>
          <a:sy n="39" d="100"/>
        </p:scale>
        <p:origin x="1304" y="232"/>
      </p:cViewPr>
      <p:guideLst>
        <p:guide orient="horz" pos="6737"/>
        <p:guide pos="953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0.tiff>
</file>

<file path=ppt/media/image2.tiff>
</file>

<file path=ppt/media/image3.png>
</file>

<file path=ppt/media/image4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D16A6-97BA-8C4D-ACB3-19E178882860}" type="datetimeFigureOut">
              <a:rPr lang="en-US" smtClean="0"/>
              <a:t>2/10/20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4600" y="1143000"/>
            <a:ext cx="4368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7370B9-C847-F044-A3F3-AEAE71212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288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641" y="3500370"/>
            <a:ext cx="25733931" cy="7446328"/>
          </a:xfrm>
        </p:spPr>
        <p:txBody>
          <a:bodyPr anchor="b"/>
          <a:lstStyle>
            <a:lvl1pPr algn="ctr">
              <a:defRPr sz="187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84402" y="11233856"/>
            <a:ext cx="22706410" cy="5163908"/>
          </a:xfrm>
        </p:spPr>
        <p:txBody>
          <a:bodyPr/>
          <a:lstStyle>
            <a:lvl1pPr marL="0" indent="0" algn="ctr">
              <a:buNone/>
              <a:defRPr sz="7485"/>
            </a:lvl1pPr>
            <a:lvl2pPr marL="1425915" indent="0" algn="ctr">
              <a:buNone/>
              <a:defRPr sz="6238"/>
            </a:lvl2pPr>
            <a:lvl3pPr marL="2851831" indent="0" algn="ctr">
              <a:buNone/>
              <a:defRPr sz="5614"/>
            </a:lvl3pPr>
            <a:lvl4pPr marL="4277746" indent="0" algn="ctr">
              <a:buNone/>
              <a:defRPr sz="4990"/>
            </a:lvl4pPr>
            <a:lvl5pPr marL="5703661" indent="0" algn="ctr">
              <a:buNone/>
              <a:defRPr sz="4990"/>
            </a:lvl5pPr>
            <a:lvl6pPr marL="7129577" indent="0" algn="ctr">
              <a:buNone/>
              <a:defRPr sz="4990"/>
            </a:lvl6pPr>
            <a:lvl7pPr marL="8555492" indent="0" algn="ctr">
              <a:buNone/>
              <a:defRPr sz="4990"/>
            </a:lvl7pPr>
            <a:lvl8pPr marL="9981408" indent="0" algn="ctr">
              <a:buNone/>
              <a:defRPr sz="4990"/>
            </a:lvl8pPr>
            <a:lvl9pPr marL="11407323" indent="0" algn="ctr">
              <a:buNone/>
              <a:defRPr sz="499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45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968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665701" y="1138734"/>
            <a:ext cx="6528093" cy="181256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81423" y="1138734"/>
            <a:ext cx="19205838" cy="181256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819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893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5654" y="5332250"/>
            <a:ext cx="26112371" cy="8896974"/>
          </a:xfrm>
        </p:spPr>
        <p:txBody>
          <a:bodyPr anchor="b"/>
          <a:lstStyle>
            <a:lvl1pPr>
              <a:defRPr sz="187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5654" y="14313393"/>
            <a:ext cx="26112371" cy="4678708"/>
          </a:xfrm>
        </p:spPr>
        <p:txBody>
          <a:bodyPr/>
          <a:lstStyle>
            <a:lvl1pPr marL="0" indent="0">
              <a:buNone/>
              <a:defRPr sz="7485">
                <a:solidFill>
                  <a:schemeClr val="tx1"/>
                </a:solidFill>
              </a:defRPr>
            </a:lvl1pPr>
            <a:lvl2pPr marL="1425915" indent="0">
              <a:buNone/>
              <a:defRPr sz="6238">
                <a:solidFill>
                  <a:schemeClr val="tx1">
                    <a:tint val="75000"/>
                  </a:schemeClr>
                </a:solidFill>
              </a:defRPr>
            </a:lvl2pPr>
            <a:lvl3pPr marL="2851831" indent="0">
              <a:buNone/>
              <a:defRPr sz="5614">
                <a:solidFill>
                  <a:schemeClr val="tx1">
                    <a:tint val="75000"/>
                  </a:schemeClr>
                </a:solidFill>
              </a:defRPr>
            </a:lvl3pPr>
            <a:lvl4pPr marL="4277746" indent="0">
              <a:buNone/>
              <a:defRPr sz="4990">
                <a:solidFill>
                  <a:schemeClr val="tx1">
                    <a:tint val="75000"/>
                  </a:schemeClr>
                </a:solidFill>
              </a:defRPr>
            </a:lvl4pPr>
            <a:lvl5pPr marL="5703661" indent="0">
              <a:buNone/>
              <a:defRPr sz="4990">
                <a:solidFill>
                  <a:schemeClr val="tx1">
                    <a:tint val="75000"/>
                  </a:schemeClr>
                </a:solidFill>
              </a:defRPr>
            </a:lvl5pPr>
            <a:lvl6pPr marL="7129577" indent="0">
              <a:buNone/>
              <a:defRPr sz="4990">
                <a:solidFill>
                  <a:schemeClr val="tx1">
                    <a:tint val="75000"/>
                  </a:schemeClr>
                </a:solidFill>
              </a:defRPr>
            </a:lvl6pPr>
            <a:lvl7pPr marL="8555492" indent="0">
              <a:buNone/>
              <a:defRPr sz="4990">
                <a:solidFill>
                  <a:schemeClr val="tx1">
                    <a:tint val="75000"/>
                  </a:schemeClr>
                </a:solidFill>
              </a:defRPr>
            </a:lvl7pPr>
            <a:lvl8pPr marL="9981408" indent="0">
              <a:buNone/>
              <a:defRPr sz="4990">
                <a:solidFill>
                  <a:schemeClr val="tx1">
                    <a:tint val="75000"/>
                  </a:schemeClr>
                </a:solidFill>
              </a:defRPr>
            </a:lvl8pPr>
            <a:lvl9pPr marL="11407323" indent="0">
              <a:buNone/>
              <a:defRPr sz="49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279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1421" y="5693668"/>
            <a:ext cx="12866966" cy="135707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326826" y="5693668"/>
            <a:ext cx="12866966" cy="135707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66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1138738"/>
            <a:ext cx="26112371" cy="41341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5368" y="5243127"/>
            <a:ext cx="12807832" cy="2569576"/>
          </a:xfrm>
        </p:spPr>
        <p:txBody>
          <a:bodyPr anchor="b"/>
          <a:lstStyle>
            <a:lvl1pPr marL="0" indent="0">
              <a:buNone/>
              <a:defRPr sz="7485" b="1"/>
            </a:lvl1pPr>
            <a:lvl2pPr marL="1425915" indent="0">
              <a:buNone/>
              <a:defRPr sz="6238" b="1"/>
            </a:lvl2pPr>
            <a:lvl3pPr marL="2851831" indent="0">
              <a:buNone/>
              <a:defRPr sz="5614" b="1"/>
            </a:lvl3pPr>
            <a:lvl4pPr marL="4277746" indent="0">
              <a:buNone/>
              <a:defRPr sz="4990" b="1"/>
            </a:lvl4pPr>
            <a:lvl5pPr marL="5703661" indent="0">
              <a:buNone/>
              <a:defRPr sz="4990" b="1"/>
            </a:lvl5pPr>
            <a:lvl6pPr marL="7129577" indent="0">
              <a:buNone/>
              <a:defRPr sz="4990" b="1"/>
            </a:lvl6pPr>
            <a:lvl7pPr marL="8555492" indent="0">
              <a:buNone/>
              <a:defRPr sz="4990" b="1"/>
            </a:lvl7pPr>
            <a:lvl8pPr marL="9981408" indent="0">
              <a:buNone/>
              <a:defRPr sz="4990" b="1"/>
            </a:lvl8pPr>
            <a:lvl9pPr marL="11407323" indent="0">
              <a:buNone/>
              <a:defRPr sz="499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5368" y="7812703"/>
            <a:ext cx="12807832" cy="114913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6828" y="5243127"/>
            <a:ext cx="12870909" cy="2569576"/>
          </a:xfrm>
        </p:spPr>
        <p:txBody>
          <a:bodyPr anchor="b"/>
          <a:lstStyle>
            <a:lvl1pPr marL="0" indent="0">
              <a:buNone/>
              <a:defRPr sz="7485" b="1"/>
            </a:lvl1pPr>
            <a:lvl2pPr marL="1425915" indent="0">
              <a:buNone/>
              <a:defRPr sz="6238" b="1"/>
            </a:lvl2pPr>
            <a:lvl3pPr marL="2851831" indent="0">
              <a:buNone/>
              <a:defRPr sz="5614" b="1"/>
            </a:lvl3pPr>
            <a:lvl4pPr marL="4277746" indent="0">
              <a:buNone/>
              <a:defRPr sz="4990" b="1"/>
            </a:lvl4pPr>
            <a:lvl5pPr marL="5703661" indent="0">
              <a:buNone/>
              <a:defRPr sz="4990" b="1"/>
            </a:lvl5pPr>
            <a:lvl6pPr marL="7129577" indent="0">
              <a:buNone/>
              <a:defRPr sz="4990" b="1"/>
            </a:lvl6pPr>
            <a:lvl7pPr marL="8555492" indent="0">
              <a:buNone/>
              <a:defRPr sz="4990" b="1"/>
            </a:lvl7pPr>
            <a:lvl8pPr marL="9981408" indent="0">
              <a:buNone/>
              <a:defRPr sz="4990" b="1"/>
            </a:lvl8pPr>
            <a:lvl9pPr marL="11407323" indent="0">
              <a:buNone/>
              <a:defRPr sz="499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6828" y="7812703"/>
            <a:ext cx="12870909" cy="1149130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415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896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47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1425892"/>
            <a:ext cx="9764544" cy="4990624"/>
          </a:xfrm>
        </p:spPr>
        <p:txBody>
          <a:bodyPr anchor="b"/>
          <a:lstStyle>
            <a:lvl1pPr>
              <a:defRPr sz="99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909" y="3079537"/>
            <a:ext cx="15326827" cy="15199618"/>
          </a:xfrm>
        </p:spPr>
        <p:txBody>
          <a:bodyPr/>
          <a:lstStyle>
            <a:lvl1pPr>
              <a:defRPr sz="9980"/>
            </a:lvl1pPr>
            <a:lvl2pPr>
              <a:defRPr sz="8733"/>
            </a:lvl2pPr>
            <a:lvl3pPr>
              <a:defRPr sz="7485"/>
            </a:lvl3pPr>
            <a:lvl4pPr>
              <a:defRPr sz="6238"/>
            </a:lvl4pPr>
            <a:lvl5pPr>
              <a:defRPr sz="6238"/>
            </a:lvl5pPr>
            <a:lvl6pPr>
              <a:defRPr sz="6238"/>
            </a:lvl6pPr>
            <a:lvl7pPr>
              <a:defRPr sz="6238"/>
            </a:lvl7pPr>
            <a:lvl8pPr>
              <a:defRPr sz="6238"/>
            </a:lvl8pPr>
            <a:lvl9pPr>
              <a:defRPr sz="623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6416517"/>
            <a:ext cx="9764544" cy="11887390"/>
          </a:xfrm>
        </p:spPr>
        <p:txBody>
          <a:bodyPr/>
          <a:lstStyle>
            <a:lvl1pPr marL="0" indent="0">
              <a:buNone/>
              <a:defRPr sz="4990"/>
            </a:lvl1pPr>
            <a:lvl2pPr marL="1425915" indent="0">
              <a:buNone/>
              <a:defRPr sz="4366"/>
            </a:lvl2pPr>
            <a:lvl3pPr marL="2851831" indent="0">
              <a:buNone/>
              <a:defRPr sz="3743"/>
            </a:lvl3pPr>
            <a:lvl4pPr marL="4277746" indent="0">
              <a:buNone/>
              <a:defRPr sz="3119"/>
            </a:lvl4pPr>
            <a:lvl5pPr marL="5703661" indent="0">
              <a:buNone/>
              <a:defRPr sz="3119"/>
            </a:lvl5pPr>
            <a:lvl6pPr marL="7129577" indent="0">
              <a:buNone/>
              <a:defRPr sz="3119"/>
            </a:lvl6pPr>
            <a:lvl7pPr marL="8555492" indent="0">
              <a:buNone/>
              <a:defRPr sz="3119"/>
            </a:lvl7pPr>
            <a:lvl8pPr marL="9981408" indent="0">
              <a:buNone/>
              <a:defRPr sz="3119"/>
            </a:lvl8pPr>
            <a:lvl9pPr marL="11407323" indent="0">
              <a:buNone/>
              <a:defRPr sz="311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85364" y="1425892"/>
            <a:ext cx="9764544" cy="4990624"/>
          </a:xfrm>
        </p:spPr>
        <p:txBody>
          <a:bodyPr anchor="b"/>
          <a:lstStyle>
            <a:lvl1pPr>
              <a:defRPr sz="99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70909" y="3079537"/>
            <a:ext cx="15326827" cy="15199618"/>
          </a:xfrm>
        </p:spPr>
        <p:txBody>
          <a:bodyPr anchor="t"/>
          <a:lstStyle>
            <a:lvl1pPr marL="0" indent="0">
              <a:buNone/>
              <a:defRPr sz="9980"/>
            </a:lvl1pPr>
            <a:lvl2pPr marL="1425915" indent="0">
              <a:buNone/>
              <a:defRPr sz="8733"/>
            </a:lvl2pPr>
            <a:lvl3pPr marL="2851831" indent="0">
              <a:buNone/>
              <a:defRPr sz="7485"/>
            </a:lvl3pPr>
            <a:lvl4pPr marL="4277746" indent="0">
              <a:buNone/>
              <a:defRPr sz="6238"/>
            </a:lvl4pPr>
            <a:lvl5pPr marL="5703661" indent="0">
              <a:buNone/>
              <a:defRPr sz="6238"/>
            </a:lvl5pPr>
            <a:lvl6pPr marL="7129577" indent="0">
              <a:buNone/>
              <a:defRPr sz="6238"/>
            </a:lvl6pPr>
            <a:lvl7pPr marL="8555492" indent="0">
              <a:buNone/>
              <a:defRPr sz="6238"/>
            </a:lvl7pPr>
            <a:lvl8pPr marL="9981408" indent="0">
              <a:buNone/>
              <a:defRPr sz="6238"/>
            </a:lvl8pPr>
            <a:lvl9pPr marL="11407323" indent="0">
              <a:buNone/>
              <a:defRPr sz="623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85364" y="6416517"/>
            <a:ext cx="9764544" cy="11887390"/>
          </a:xfrm>
        </p:spPr>
        <p:txBody>
          <a:bodyPr/>
          <a:lstStyle>
            <a:lvl1pPr marL="0" indent="0">
              <a:buNone/>
              <a:defRPr sz="4990"/>
            </a:lvl1pPr>
            <a:lvl2pPr marL="1425915" indent="0">
              <a:buNone/>
              <a:defRPr sz="4366"/>
            </a:lvl2pPr>
            <a:lvl3pPr marL="2851831" indent="0">
              <a:buNone/>
              <a:defRPr sz="3743"/>
            </a:lvl3pPr>
            <a:lvl4pPr marL="4277746" indent="0">
              <a:buNone/>
              <a:defRPr sz="3119"/>
            </a:lvl4pPr>
            <a:lvl5pPr marL="5703661" indent="0">
              <a:buNone/>
              <a:defRPr sz="3119"/>
            </a:lvl5pPr>
            <a:lvl6pPr marL="7129577" indent="0">
              <a:buNone/>
              <a:defRPr sz="3119"/>
            </a:lvl6pPr>
            <a:lvl7pPr marL="8555492" indent="0">
              <a:buNone/>
              <a:defRPr sz="3119"/>
            </a:lvl7pPr>
            <a:lvl8pPr marL="9981408" indent="0">
              <a:buNone/>
              <a:defRPr sz="3119"/>
            </a:lvl8pPr>
            <a:lvl9pPr marL="11407323" indent="0">
              <a:buNone/>
              <a:defRPr sz="311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589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81421" y="1138738"/>
            <a:ext cx="26112371" cy="41341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81421" y="5693668"/>
            <a:ext cx="26112371" cy="135707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081421" y="19823872"/>
            <a:ext cx="6811923" cy="11387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74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AC1BA-B3B4-4342-A842-BF1ACD134266}" type="datetimeFigureOut">
              <a:rPr lang="en-US" smtClean="0"/>
              <a:t>2/10/20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028665" y="19823872"/>
            <a:ext cx="10217884" cy="11387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74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381869" y="19823872"/>
            <a:ext cx="6811923" cy="11387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74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08E9EB-508D-8942-8756-55BA65710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87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851831" rtl="0" eaLnBrk="1" latinLnBrk="0" hangingPunct="1">
        <a:lnSpc>
          <a:spcPct val="90000"/>
        </a:lnSpc>
        <a:spcBef>
          <a:spcPct val="0"/>
        </a:spcBef>
        <a:buNone/>
        <a:defRPr sz="1372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12958" indent="-712958" algn="l" defTabSz="2851831" rtl="0" eaLnBrk="1" latinLnBrk="0" hangingPunct="1">
        <a:lnSpc>
          <a:spcPct val="90000"/>
        </a:lnSpc>
        <a:spcBef>
          <a:spcPts val="3119"/>
        </a:spcBef>
        <a:buFont typeface="Arial" panose="020B0604020202020204" pitchFamily="34" charset="0"/>
        <a:buChar char="•"/>
        <a:defRPr sz="8733" kern="1200">
          <a:solidFill>
            <a:schemeClr val="tx1"/>
          </a:solidFill>
          <a:latin typeface="+mn-lt"/>
          <a:ea typeface="+mn-ea"/>
          <a:cs typeface="+mn-cs"/>
        </a:defRPr>
      </a:lvl1pPr>
      <a:lvl2pPr marL="2138873" indent="-712958" algn="l" defTabSz="285183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7485" kern="1200">
          <a:solidFill>
            <a:schemeClr val="tx1"/>
          </a:solidFill>
          <a:latin typeface="+mn-lt"/>
          <a:ea typeface="+mn-ea"/>
          <a:cs typeface="+mn-cs"/>
        </a:defRPr>
      </a:lvl2pPr>
      <a:lvl3pPr marL="3564788" indent="-712958" algn="l" defTabSz="285183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6238" kern="1200">
          <a:solidFill>
            <a:schemeClr val="tx1"/>
          </a:solidFill>
          <a:latin typeface="+mn-lt"/>
          <a:ea typeface="+mn-ea"/>
          <a:cs typeface="+mn-cs"/>
        </a:defRPr>
      </a:lvl3pPr>
      <a:lvl4pPr marL="4990704" indent="-712958" algn="l" defTabSz="285183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4" kern="1200">
          <a:solidFill>
            <a:schemeClr val="tx1"/>
          </a:solidFill>
          <a:latin typeface="+mn-lt"/>
          <a:ea typeface="+mn-ea"/>
          <a:cs typeface="+mn-cs"/>
        </a:defRPr>
      </a:lvl4pPr>
      <a:lvl5pPr marL="6416619" indent="-712958" algn="l" defTabSz="285183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4" kern="1200">
          <a:solidFill>
            <a:schemeClr val="tx1"/>
          </a:solidFill>
          <a:latin typeface="+mn-lt"/>
          <a:ea typeface="+mn-ea"/>
          <a:cs typeface="+mn-cs"/>
        </a:defRPr>
      </a:lvl5pPr>
      <a:lvl6pPr marL="7842534" indent="-712958" algn="l" defTabSz="285183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4" kern="1200">
          <a:solidFill>
            <a:schemeClr val="tx1"/>
          </a:solidFill>
          <a:latin typeface="+mn-lt"/>
          <a:ea typeface="+mn-ea"/>
          <a:cs typeface="+mn-cs"/>
        </a:defRPr>
      </a:lvl6pPr>
      <a:lvl7pPr marL="9268450" indent="-712958" algn="l" defTabSz="285183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4" kern="1200">
          <a:solidFill>
            <a:schemeClr val="tx1"/>
          </a:solidFill>
          <a:latin typeface="+mn-lt"/>
          <a:ea typeface="+mn-ea"/>
          <a:cs typeface="+mn-cs"/>
        </a:defRPr>
      </a:lvl7pPr>
      <a:lvl8pPr marL="10694365" indent="-712958" algn="l" defTabSz="285183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4" kern="1200">
          <a:solidFill>
            <a:schemeClr val="tx1"/>
          </a:solidFill>
          <a:latin typeface="+mn-lt"/>
          <a:ea typeface="+mn-ea"/>
          <a:cs typeface="+mn-cs"/>
        </a:defRPr>
      </a:lvl8pPr>
      <a:lvl9pPr marL="12120281" indent="-712958" algn="l" defTabSz="2851831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561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51831" rtl="0" eaLnBrk="1" latinLnBrk="0" hangingPunct="1">
        <a:defRPr sz="5614" kern="1200">
          <a:solidFill>
            <a:schemeClr val="tx1"/>
          </a:solidFill>
          <a:latin typeface="+mn-lt"/>
          <a:ea typeface="+mn-ea"/>
          <a:cs typeface="+mn-cs"/>
        </a:defRPr>
      </a:lvl1pPr>
      <a:lvl2pPr marL="1425915" algn="l" defTabSz="2851831" rtl="0" eaLnBrk="1" latinLnBrk="0" hangingPunct="1">
        <a:defRPr sz="5614" kern="1200">
          <a:solidFill>
            <a:schemeClr val="tx1"/>
          </a:solidFill>
          <a:latin typeface="+mn-lt"/>
          <a:ea typeface="+mn-ea"/>
          <a:cs typeface="+mn-cs"/>
        </a:defRPr>
      </a:lvl2pPr>
      <a:lvl3pPr marL="2851831" algn="l" defTabSz="2851831" rtl="0" eaLnBrk="1" latinLnBrk="0" hangingPunct="1">
        <a:defRPr sz="5614" kern="1200">
          <a:solidFill>
            <a:schemeClr val="tx1"/>
          </a:solidFill>
          <a:latin typeface="+mn-lt"/>
          <a:ea typeface="+mn-ea"/>
          <a:cs typeface="+mn-cs"/>
        </a:defRPr>
      </a:lvl3pPr>
      <a:lvl4pPr marL="4277746" algn="l" defTabSz="2851831" rtl="0" eaLnBrk="1" latinLnBrk="0" hangingPunct="1">
        <a:defRPr sz="5614" kern="1200">
          <a:solidFill>
            <a:schemeClr val="tx1"/>
          </a:solidFill>
          <a:latin typeface="+mn-lt"/>
          <a:ea typeface="+mn-ea"/>
          <a:cs typeface="+mn-cs"/>
        </a:defRPr>
      </a:lvl4pPr>
      <a:lvl5pPr marL="5703661" algn="l" defTabSz="2851831" rtl="0" eaLnBrk="1" latinLnBrk="0" hangingPunct="1">
        <a:defRPr sz="5614" kern="1200">
          <a:solidFill>
            <a:schemeClr val="tx1"/>
          </a:solidFill>
          <a:latin typeface="+mn-lt"/>
          <a:ea typeface="+mn-ea"/>
          <a:cs typeface="+mn-cs"/>
        </a:defRPr>
      </a:lvl5pPr>
      <a:lvl6pPr marL="7129577" algn="l" defTabSz="2851831" rtl="0" eaLnBrk="1" latinLnBrk="0" hangingPunct="1">
        <a:defRPr sz="5614" kern="1200">
          <a:solidFill>
            <a:schemeClr val="tx1"/>
          </a:solidFill>
          <a:latin typeface="+mn-lt"/>
          <a:ea typeface="+mn-ea"/>
          <a:cs typeface="+mn-cs"/>
        </a:defRPr>
      </a:lvl6pPr>
      <a:lvl7pPr marL="8555492" algn="l" defTabSz="2851831" rtl="0" eaLnBrk="1" latinLnBrk="0" hangingPunct="1">
        <a:defRPr sz="5614" kern="1200">
          <a:solidFill>
            <a:schemeClr val="tx1"/>
          </a:solidFill>
          <a:latin typeface="+mn-lt"/>
          <a:ea typeface="+mn-ea"/>
          <a:cs typeface="+mn-cs"/>
        </a:defRPr>
      </a:lvl7pPr>
      <a:lvl8pPr marL="9981408" algn="l" defTabSz="2851831" rtl="0" eaLnBrk="1" latinLnBrk="0" hangingPunct="1">
        <a:defRPr sz="5614" kern="1200">
          <a:solidFill>
            <a:schemeClr val="tx1"/>
          </a:solidFill>
          <a:latin typeface="+mn-lt"/>
          <a:ea typeface="+mn-ea"/>
          <a:cs typeface="+mn-cs"/>
        </a:defRPr>
      </a:lvl8pPr>
      <a:lvl9pPr marL="11407323" algn="l" defTabSz="2851831" rtl="0" eaLnBrk="1" latinLnBrk="0" hangingPunct="1">
        <a:defRPr sz="56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.tiff"/><Relationship Id="rId18" Type="http://schemas.openxmlformats.org/officeDocument/2006/relationships/image" Target="../media/image15.emf"/><Relationship Id="rId3" Type="http://schemas.openxmlformats.org/officeDocument/2006/relationships/image" Target="../media/image2.tiff"/><Relationship Id="rId7" Type="http://schemas.openxmlformats.org/officeDocument/2006/relationships/image" Target="../media/image5.emf"/><Relationship Id="rId12" Type="http://schemas.openxmlformats.org/officeDocument/2006/relationships/image" Target="../media/image9.png"/><Relationship Id="rId17" Type="http://schemas.openxmlformats.org/officeDocument/2006/relationships/image" Target="../media/image14.emf"/><Relationship Id="rId2" Type="http://schemas.openxmlformats.org/officeDocument/2006/relationships/image" Target="../media/image1.emf"/><Relationship Id="rId16" Type="http://schemas.openxmlformats.org/officeDocument/2006/relationships/image" Target="../media/image13.emf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11" Type="http://schemas.openxmlformats.org/officeDocument/2006/relationships/image" Target="../media/image8.png"/><Relationship Id="rId5" Type="http://schemas.openxmlformats.org/officeDocument/2006/relationships/image" Target="../media/image4.jpeg"/><Relationship Id="rId15" Type="http://schemas.openxmlformats.org/officeDocument/2006/relationships/image" Target="../media/image12.emf"/><Relationship Id="rId10" Type="http://schemas.openxmlformats.org/officeDocument/2006/relationships/image" Target="../media/image7.png"/><Relationship Id="rId19" Type="http://schemas.openxmlformats.org/officeDocument/2006/relationships/image" Target="../media/image16.emf"/><Relationship Id="rId4" Type="http://schemas.openxmlformats.org/officeDocument/2006/relationships/image" Target="../media/image3.png"/><Relationship Id="rId9" Type="http://schemas.openxmlformats.org/officeDocument/2006/relationships/image" Target="../media/image6.png"/><Relationship Id="rId1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0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F502448-127B-4C4E-97BB-50C073EDA687}"/>
              </a:ext>
            </a:extLst>
          </p:cNvPr>
          <p:cNvSpPr/>
          <p:nvPr/>
        </p:nvSpPr>
        <p:spPr>
          <a:xfrm>
            <a:off x="10722802" y="9999123"/>
            <a:ext cx="8829608" cy="10574877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2B6AF01-A982-634D-9917-318659A97A12}"/>
              </a:ext>
            </a:extLst>
          </p:cNvPr>
          <p:cNvSpPr/>
          <p:nvPr/>
        </p:nvSpPr>
        <p:spPr>
          <a:xfrm>
            <a:off x="20424235" y="2677886"/>
            <a:ext cx="8829609" cy="17896114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         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A3BB8DC-56F7-DB46-AD86-07B151273441}"/>
              </a:ext>
            </a:extLst>
          </p:cNvPr>
          <p:cNvSpPr>
            <a:spLocks/>
          </p:cNvSpPr>
          <p:nvPr/>
        </p:nvSpPr>
        <p:spPr>
          <a:xfrm>
            <a:off x="1022003" y="2677886"/>
            <a:ext cx="8829608" cy="17896114"/>
          </a:xfrm>
          <a:prstGeom prst="rect">
            <a:avLst/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93348097-B274-6B4D-A5B7-6353E2BA2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3776" y="364247"/>
            <a:ext cx="17947661" cy="1857630"/>
          </a:xfrm>
        </p:spPr>
        <p:txBody>
          <a:bodyPr anchor="ctr">
            <a:noAutofit/>
          </a:bodyPr>
          <a:lstStyle/>
          <a:p>
            <a:pPr algn="ctr"/>
            <a:r>
              <a:rPr lang="en-US" sz="6000" dirty="0">
                <a:latin typeface="Biome" panose="020B0604020202020204" pitchFamily="34" charset="0"/>
                <a:cs typeface="Biome" panose="020B0604020202020204" pitchFamily="34" charset="0"/>
              </a:rPr>
              <a:t>Numerical Modelling of Thermal Management Systems for Lithium-ion Batteries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ABF2ED-D112-5041-B51B-12211E7A8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12612" y="691723"/>
            <a:ext cx="2829456" cy="12006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CA9FA5-E18E-984D-A9B1-A7956D01EA59}"/>
              </a:ext>
            </a:extLst>
          </p:cNvPr>
          <p:cNvSpPr txBox="1"/>
          <p:nvPr/>
        </p:nvSpPr>
        <p:spPr>
          <a:xfrm>
            <a:off x="1022003" y="446676"/>
            <a:ext cx="397454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Omar Elsewify</a:t>
            </a:r>
          </a:p>
          <a:p>
            <a:r>
              <a:rPr lang="en-US" sz="2400" dirty="0"/>
              <a:t>Supervisor: Masoud Jabbari</a:t>
            </a:r>
          </a:p>
          <a:p>
            <a:r>
              <a:rPr lang="en-US" sz="2400" dirty="0"/>
              <a:t>BEng Mechanical Engineering</a:t>
            </a:r>
          </a:p>
          <a:p>
            <a:r>
              <a:rPr lang="en-US" sz="2400" dirty="0"/>
              <a:t>Poster: TF17</a:t>
            </a:r>
          </a:p>
        </p:txBody>
      </p:sp>
      <p:pic>
        <p:nvPicPr>
          <p:cNvPr id="13" name="Picture 12" descr="A close up of a logo&#10;&#10;Description automatically generated">
            <a:extLst>
              <a:ext uri="{FF2B5EF4-FFF2-40B4-BE49-F238E27FC236}">
                <a16:creationId xmlns:a16="http://schemas.microsoft.com/office/drawing/2014/main" id="{D71DA7EC-F410-534E-80B2-B5E2B28DFB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45696" y="576019"/>
            <a:ext cx="1224009" cy="15863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438949D-1B6A-0B4E-BE9A-C001432B333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rcRect t="8061"/>
          <a:stretch/>
        </p:blipFill>
        <p:spPr>
          <a:xfrm>
            <a:off x="10283892" y="3442735"/>
            <a:ext cx="9707429" cy="5578083"/>
          </a:xfrm>
          <a:prstGeom prst="rect">
            <a:avLst/>
          </a:prstGeom>
          <a:ln>
            <a:noFill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67B6426-26A3-E04E-9DBF-800AEF60552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1317" r="30967"/>
          <a:stretch/>
        </p:blipFill>
        <p:spPr>
          <a:xfrm>
            <a:off x="3396709" y="11651187"/>
            <a:ext cx="3739743" cy="67799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1DCF5AB-57FE-DB48-A131-3020CEA51C1A}"/>
              </a:ext>
            </a:extLst>
          </p:cNvPr>
          <p:cNvGrpSpPr/>
          <p:nvPr/>
        </p:nvGrpSpPr>
        <p:grpSpPr>
          <a:xfrm>
            <a:off x="1188597" y="2677886"/>
            <a:ext cx="8489156" cy="17886109"/>
            <a:chOff x="1022002" y="2659226"/>
            <a:chExt cx="8489156" cy="17886109"/>
          </a:xfrm>
        </p:grpSpPr>
        <p:sp>
          <p:nvSpPr>
            <p:cNvPr id="26" name="Title 8">
              <a:extLst>
                <a:ext uri="{FF2B5EF4-FFF2-40B4-BE49-F238E27FC236}">
                  <a16:creationId xmlns:a16="http://schemas.microsoft.com/office/drawing/2014/main" id="{F7E11810-401B-B242-B188-1B6FA1D8DBD6}"/>
                </a:ext>
              </a:extLst>
            </p:cNvPr>
            <p:cNvSpPr txBox="1">
              <a:spLocks/>
            </p:cNvSpPr>
            <p:nvPr/>
          </p:nvSpPr>
          <p:spPr>
            <a:xfrm>
              <a:off x="1022002" y="2659226"/>
              <a:ext cx="8489156" cy="91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2851831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3723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latin typeface="Biome" panose="020B0604020202020204" pitchFamily="34" charset="0"/>
                  <a:cs typeface="Biome" panose="020B0604020202020204" pitchFamily="34" charset="0"/>
                </a:rPr>
                <a:t>1.0 Introduction</a:t>
              </a:r>
            </a:p>
          </p:txBody>
        </p:sp>
        <p:sp>
          <p:nvSpPr>
            <p:cNvPr id="27" name="Title 8">
              <a:extLst>
                <a:ext uri="{FF2B5EF4-FFF2-40B4-BE49-F238E27FC236}">
                  <a16:creationId xmlns:a16="http://schemas.microsoft.com/office/drawing/2014/main" id="{9C7EE4D7-D72A-BB41-A41C-0EDEA436EF30}"/>
                </a:ext>
              </a:extLst>
            </p:cNvPr>
            <p:cNvSpPr txBox="1">
              <a:spLocks/>
            </p:cNvSpPr>
            <p:nvPr/>
          </p:nvSpPr>
          <p:spPr>
            <a:xfrm>
              <a:off x="1022002" y="6754532"/>
              <a:ext cx="8489156" cy="91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2851831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3723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latin typeface="Biome" panose="020B0604020202020204" pitchFamily="34" charset="0"/>
                  <a:cs typeface="Biome" panose="020B0604020202020204" pitchFamily="34" charset="0"/>
                </a:rPr>
                <a:t>2.0 Aims and Objectives</a:t>
              </a:r>
            </a:p>
          </p:txBody>
        </p:sp>
        <p:sp>
          <p:nvSpPr>
            <p:cNvPr id="28" name="Title 8">
              <a:extLst>
                <a:ext uri="{FF2B5EF4-FFF2-40B4-BE49-F238E27FC236}">
                  <a16:creationId xmlns:a16="http://schemas.microsoft.com/office/drawing/2014/main" id="{C80ACC0B-AB84-EF48-8DA0-96A16C1D4F0D}"/>
                </a:ext>
              </a:extLst>
            </p:cNvPr>
            <p:cNvSpPr txBox="1">
              <a:spLocks/>
            </p:cNvSpPr>
            <p:nvPr/>
          </p:nvSpPr>
          <p:spPr>
            <a:xfrm>
              <a:off x="1446815" y="9782942"/>
              <a:ext cx="7639530" cy="91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2851831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3723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latin typeface="Biome" panose="020B0604020202020204" pitchFamily="34" charset="0"/>
                  <a:cs typeface="Biome" panose="020B0604020202020204" pitchFamily="34" charset="0"/>
                </a:rPr>
                <a:t>3.0 Model Theory and Concept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80E027D-3D6C-8548-B9AB-EA286C0EECD0}"/>
                </a:ext>
              </a:extLst>
            </p:cNvPr>
            <p:cNvSpPr txBox="1"/>
            <p:nvPr/>
          </p:nvSpPr>
          <p:spPr>
            <a:xfrm>
              <a:off x="1196560" y="3495247"/>
              <a:ext cx="8140040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buFont typeface="Arial" panose="020B0604020202020204" pitchFamily="34" charset="0"/>
                <a:buChar char="•"/>
              </a:pPr>
              <a:r>
                <a:rPr lang="en-GB" sz="2400" dirty="0"/>
                <a:t>With the rapid depletion of fossil fuels, the automotive industry has had to find an alternative renewable power source.</a:t>
              </a:r>
            </a:p>
            <a:p>
              <a:pPr marL="342900" indent="-342900" algn="just">
                <a:buFont typeface="Arial" panose="020B0604020202020204" pitchFamily="34" charset="0"/>
                <a:buChar char="•"/>
              </a:pPr>
              <a:r>
                <a:rPr lang="en-GB" sz="2400" dirty="0"/>
                <a:t>Electrically driven vehicles (EDVs), powered by Li-Ion cells appear to be the most suitable replacement for petrol cars.</a:t>
              </a:r>
            </a:p>
            <a:p>
              <a:pPr marL="342900" indent="-342900" algn="just">
                <a:buFont typeface="Arial" panose="020B0604020202020204" pitchFamily="34" charset="0"/>
                <a:buChar char="•"/>
              </a:pPr>
              <a:r>
                <a:rPr lang="en-GB" sz="2400" dirty="0"/>
                <a:t>However, there are several obstacles associated with the use of these Li-Ion batteries such as:</a:t>
              </a:r>
            </a:p>
            <a:p>
              <a:pPr marL="800100" lvl="1" indent="-342900" algn="just">
                <a:buFontTx/>
                <a:buChar char="-"/>
              </a:pPr>
              <a:r>
                <a:rPr lang="en-GB" sz="2400" dirty="0"/>
                <a:t>Mileage, cycle life, charging time, safety and reliability.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03FE63-DD49-1247-9D4B-77DA93C79787}"/>
                </a:ext>
              </a:extLst>
            </p:cNvPr>
            <p:cNvSpPr txBox="1"/>
            <p:nvPr/>
          </p:nvSpPr>
          <p:spPr>
            <a:xfrm>
              <a:off x="1196560" y="7668579"/>
              <a:ext cx="814004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14350" indent="-514350" algn="just">
                <a:buAutoNum type="arabicParenR"/>
              </a:pPr>
              <a:r>
                <a:rPr lang="en-GB" sz="2400" dirty="0"/>
                <a:t>To </a:t>
              </a:r>
              <a:r>
                <a:rPr lang="en-GB" sz="2400" b="1" dirty="0"/>
                <a:t>reduce the maximum (peak) temperature</a:t>
              </a:r>
              <a:r>
                <a:rPr lang="en-GB" sz="2400" dirty="0"/>
                <a:t> within the cell</a:t>
              </a:r>
            </a:p>
            <a:p>
              <a:pPr marL="514350" indent="-514350" algn="just">
                <a:buAutoNum type="arabicParenR"/>
              </a:pPr>
              <a:r>
                <a:rPr lang="en-GB" sz="2400" dirty="0"/>
                <a:t>To </a:t>
              </a:r>
              <a:r>
                <a:rPr lang="en-GB" sz="2400" b="1" dirty="0"/>
                <a:t>reduce the temperature gradients</a:t>
              </a:r>
              <a:r>
                <a:rPr lang="en-GB" sz="2400" dirty="0"/>
                <a:t> within the cell to safe levels</a:t>
              </a:r>
            </a:p>
            <a:p>
              <a:pPr marL="514350" indent="-514350" algn="just">
                <a:buAutoNum type="arabicParenR"/>
              </a:pPr>
              <a:r>
                <a:rPr lang="en-GB" sz="2400" dirty="0"/>
                <a:t>To </a:t>
              </a:r>
              <a:r>
                <a:rPr lang="en-GB" sz="2400" b="1" dirty="0"/>
                <a:t>find the optimal thermal management system</a:t>
              </a:r>
              <a:r>
                <a:rPr lang="en-GB" sz="2400" dirty="0"/>
                <a:t> setup which would improve performance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1CCDDFA6-0A96-D74C-B26D-D067123D9E1D}"/>
                    </a:ext>
                  </a:extLst>
                </p:cNvPr>
                <p:cNvSpPr txBox="1"/>
                <p:nvPr/>
              </p:nvSpPr>
              <p:spPr>
                <a:xfrm>
                  <a:off x="1196560" y="10697342"/>
                  <a:ext cx="8140040" cy="247279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342900" indent="-342900" algn="just">
                    <a:buFont typeface="Arial" panose="020B0604020202020204" pitchFamily="34" charset="0"/>
                    <a:buChar char="•"/>
                  </a:pPr>
                  <a:r>
                    <a:rPr lang="en-GB" sz="2400" dirty="0"/>
                    <a:t>The governing equation for this 2D model is the heat conduction equation given by:</a:t>
                  </a:r>
                </a:p>
                <a:p>
                  <a:pPr marL="342900" indent="-342900" algn="just">
                    <a:buFont typeface="Arial" panose="020B0604020202020204" pitchFamily="34" charset="0"/>
                    <a:buChar char="•"/>
                  </a:pPr>
                  <a:endParaRPr lang="en-GB" sz="2400" dirty="0"/>
                </a:p>
                <a:p>
                  <a:pPr algn="just"/>
                  <a:r>
                    <a:rPr lang="en-GB" sz="2400" dirty="0"/>
                    <a:t>														</a:t>
                  </a:r>
                  <a:r>
                    <a:rPr lang="en-GB" sz="2000" dirty="0"/>
                    <a:t>(Eqn.1)</a:t>
                  </a:r>
                  <a:endParaRPr lang="en-US" sz="2000" dirty="0"/>
                </a:p>
                <a:p>
                  <a:pPr algn="just"/>
                  <a:endParaRPr lang="en-GB" sz="2400" dirty="0"/>
                </a:p>
                <a:p>
                  <a:pPr algn="just"/>
                  <a:r>
                    <a:rPr lang="en-GB" sz="1600" i="1" dirty="0"/>
                    <a:t>Where: </a:t>
                  </a:r>
                  <a14:m>
                    <m:oMath xmlns:m="http://schemas.openxmlformats.org/officeDocument/2006/math">
                      <m:r>
                        <a:rPr lang="en-GB" sz="1600" i="1">
                          <a:latin typeface="Cambria Math" panose="02040503050406030204" pitchFamily="18" charset="0"/>
                        </a:rPr>
                        <m:t>𝜌</m:t>
                      </m:r>
                    </m:oMath>
                  </a14:m>
                  <a:r>
                    <a:rPr lang="en-GB" sz="1600" i="1" dirty="0"/>
                    <a:t> is density kg/m</a:t>
                  </a:r>
                  <a:r>
                    <a:rPr lang="en-GB" sz="1600" i="1" baseline="30000" dirty="0"/>
                    <a:t>3</a:t>
                  </a:r>
                  <a:r>
                    <a:rPr lang="en-GB" sz="1600" i="1" dirty="0"/>
                    <a:t>,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</m:oMath>
                  </a14:m>
                  <a:r>
                    <a:rPr lang="en-GB" sz="1600" i="1" dirty="0"/>
                    <a:t> is specific heat capacity J/</a:t>
                  </a:r>
                  <a:r>
                    <a:rPr lang="en-GB" sz="1600" i="1" dirty="0" err="1"/>
                    <a:t>kgK</a:t>
                  </a:r>
                  <a:r>
                    <a:rPr lang="en-GB" sz="1600" i="1" dirty="0"/>
                    <a:t>, </a:t>
                  </a:r>
                  <a14:m>
                    <m:oMath xmlns:m="http://schemas.openxmlformats.org/officeDocument/2006/math">
                      <m:r>
                        <a:rPr lang="en-GB" sz="1600" i="1">
                          <a:latin typeface="Cambria Math" panose="02040503050406030204" pitchFamily="18" charset="0"/>
                        </a:rPr>
                        <m:t>𝑘</m:t>
                      </m:r>
                    </m:oMath>
                  </a14:m>
                  <a:r>
                    <a:rPr lang="en-GB" sz="1600" i="1" dirty="0"/>
                    <a:t> is material conductivity (W/</a:t>
                  </a:r>
                  <a:r>
                    <a:rPr lang="en-GB" sz="1600" i="1" dirty="0" err="1"/>
                    <a:t>mK</a:t>
                  </a:r>
                  <a:r>
                    <a:rPr lang="en-GB" sz="1600" i="1" dirty="0"/>
                    <a:t>) and 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̇"/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GB" sz="1600" i="1">
                                  <a:latin typeface="Cambria Math" panose="02040503050406030204" pitchFamily="18" charset="0"/>
                                </a:rPr>
                                <m:t>𝑄</m:t>
                              </m:r>
                            </m:e>
                          </m:acc>
                        </m:e>
                        <m:sup>
                          <m:r>
                            <a:rPr lang="en-GB" sz="1600" i="1"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p>
                    </m:oMath>
                  </a14:m>
                  <a:r>
                    <a:rPr lang="en-GB" sz="1600" i="1" dirty="0"/>
                    <a:t> is internal heat generation (W/m</a:t>
                  </a:r>
                  <a:r>
                    <a:rPr lang="en-GB" sz="1600" i="1" baseline="30000" dirty="0"/>
                    <a:t>3</a:t>
                  </a:r>
                  <a:r>
                    <a:rPr lang="en-GB" sz="1600" i="1" dirty="0"/>
                    <a:t>).</a:t>
                  </a:r>
                  <a:endParaRPr lang="en-US" sz="1600" i="1" dirty="0"/>
                </a:p>
              </p:txBody>
            </p:sp>
          </mc:Choice>
          <mc:Fallback xmlns=""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1CCDDFA6-0A96-D74C-B26D-D067123D9E1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196560" y="10697342"/>
                  <a:ext cx="8140040" cy="2472793"/>
                </a:xfrm>
                <a:prstGeom prst="rect">
                  <a:avLst/>
                </a:prstGeom>
                <a:blipFill>
                  <a:blip r:embed="rId9"/>
                  <a:stretch>
                    <a:fillRect l="-935" t="-1538" r="-1246" b="-205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313ECD2-5830-704D-8D6F-449ABB748FF9}"/>
                </a:ext>
              </a:extLst>
            </p:cNvPr>
            <p:cNvSpPr txBox="1"/>
            <p:nvPr/>
          </p:nvSpPr>
          <p:spPr>
            <a:xfrm>
              <a:off x="1196560" y="13214993"/>
              <a:ext cx="814004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buFont typeface="Arial" panose="020B0604020202020204" pitchFamily="34" charset="0"/>
                <a:buChar char="•"/>
              </a:pPr>
              <a:r>
                <a:rPr lang="en-GB" sz="2400" dirty="0"/>
                <a:t>At the current stage of the project the numerical model is simplified into a steady state problem therefore the assumption is made that dT/dt = 0</a:t>
              </a:r>
            </a:p>
            <a:p>
              <a:pPr marL="342900" indent="-342900" algn="just">
                <a:buFont typeface="Arial" panose="020B0604020202020204" pitchFamily="34" charset="0"/>
                <a:buChar char="•"/>
              </a:pPr>
              <a:r>
                <a:rPr lang="en-GB" sz="2400" dirty="0"/>
                <a:t>In order to solve this equation a finite difference equation is used to approximate the second order derivatives involved.</a:t>
              </a: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2110F3B6-3B9E-2C45-BF8B-1AAC436868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rcRect/>
            <a:stretch/>
          </p:blipFill>
          <p:spPr>
            <a:xfrm>
              <a:off x="3529398" y="15298423"/>
              <a:ext cx="3474365" cy="2812582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5CFFA4E0-D7AA-3648-A97C-1B7FB3888517}"/>
                    </a:ext>
                  </a:extLst>
                </p:cNvPr>
                <p:cNvSpPr txBox="1"/>
                <p:nvPr/>
              </p:nvSpPr>
              <p:spPr>
                <a:xfrm>
                  <a:off x="1022003" y="18529399"/>
                  <a:ext cx="8489155" cy="20159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lnSpc>
                      <a:spcPts val="5000"/>
                    </a:lnSpc>
                  </a:pPr>
                  <a14:m>
                    <m:oMath xmlns:m="http://schemas.openxmlformats.org/officeDocument/2006/math"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sz="20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sz="2000" i="1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sz="20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GB" sz="2000" i="1">
                          <a:latin typeface="Cambria Math" panose="02040503050406030204" pitchFamily="18" charset="0"/>
                        </a:rPr>
                        <m:t>−2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GB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−1,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GB" sz="20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en-GB" sz="2000" dirty="0"/>
                    <a:t>					(Eqn.2)</a:t>
                  </a:r>
                  <a:endParaRPr lang="en-US" sz="2000" dirty="0"/>
                </a:p>
                <a:p>
                  <a:pPr algn="ctr">
                    <a:lnSpc>
                      <a:spcPts val="5000"/>
                    </a:lnSpc>
                  </a:pPr>
                  <a14:m>
                    <m:oMath xmlns:m="http://schemas.openxmlformats.org/officeDocument/2006/math"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sz="2000" i="1">
                          <a:latin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sz="20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2000" i="1">
                          <a:latin typeface="Cambria Math" panose="02040503050406030204" pitchFamily="18" charset="0"/>
                        </a:rPr>
                        <m:t>−2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GB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GB" sz="20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en-GB" sz="2000" dirty="0"/>
                    <a:t>					(Eqn.3)</a:t>
                  </a:r>
                  <a:endParaRPr lang="en-US" sz="2000" dirty="0"/>
                </a:p>
                <a:p>
                  <a:pPr algn="ctr">
                    <a:lnSpc>
                      <a:spcPts val="5000"/>
                    </a:lnSpc>
                  </a:pP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GB" sz="2000">
                              <a:latin typeface="Cambria Math" panose="02040503050406030204" pitchFamily="18" charset="0"/>
                            </a:rPr>
                            <m:t>∇</m:t>
                          </m:r>
                        </m:e>
                        <m:sup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GB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sz="2000" i="1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𝜕</m:t>
                              </m:r>
                            </m:e>
                            <m:sup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num>
                        <m:den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𝜕</m:t>
                          </m:r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p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n-GB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GB" sz="20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GB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−1,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</m:sSub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sz="200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n-GB" sz="20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GB" sz="2000" i="1">
                          <a:latin typeface="Cambria Math" panose="02040503050406030204" pitchFamily="18" charset="0"/>
                        </a:rPr>
                        <m:t>−4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  <m:sub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GB" sz="20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r>
                    <a:rPr lang="en-GB" sz="2000" dirty="0"/>
                    <a:t> 	(Eqn.4)</a:t>
                  </a:r>
                  <a:endParaRPr lang="en-US" sz="2000" dirty="0"/>
                </a:p>
              </p:txBody>
            </p:sp>
          </mc:Choice>
          <mc:Fallback xmlns=""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5CFFA4E0-D7AA-3648-A97C-1B7FB388851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022003" y="18529399"/>
                  <a:ext cx="8489155" cy="2015936"/>
                </a:xfrm>
                <a:prstGeom prst="rect">
                  <a:avLst/>
                </a:prstGeom>
                <a:blipFill>
                  <a:blip r:embed="rId11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4F93133-AC52-B545-A3FE-A7D002E7DC58}"/>
                </a:ext>
              </a:extLst>
            </p:cNvPr>
            <p:cNvSpPr txBox="1"/>
            <p:nvPr/>
          </p:nvSpPr>
          <p:spPr>
            <a:xfrm>
              <a:off x="1592701" y="18243625"/>
              <a:ext cx="73477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i="1" dirty="0"/>
                <a:t>Figure 2: 5-point stencil used to discretize the heat conduction equation</a:t>
              </a: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79ACCFE3-214C-E545-A487-4707B82889FD}"/>
              </a:ext>
            </a:extLst>
          </p:cNvPr>
          <p:cNvSpPr txBox="1"/>
          <p:nvPr/>
        </p:nvSpPr>
        <p:spPr>
          <a:xfrm>
            <a:off x="10627964" y="9065471"/>
            <a:ext cx="90192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Figure 1: Diagram of the main components involved in the thermal management of electric vehicle cells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BA1EE1F-0361-D44A-B237-549AA7164009}"/>
              </a:ext>
            </a:extLst>
          </p:cNvPr>
          <p:cNvGrpSpPr/>
          <p:nvPr/>
        </p:nvGrpSpPr>
        <p:grpSpPr>
          <a:xfrm>
            <a:off x="11119284" y="9999123"/>
            <a:ext cx="8036645" cy="10426482"/>
            <a:chOff x="11117678" y="9999123"/>
            <a:chExt cx="8036645" cy="10426482"/>
          </a:xfrm>
        </p:grpSpPr>
        <p:sp>
          <p:nvSpPr>
            <p:cNvPr id="30" name="Title 8">
              <a:extLst>
                <a:ext uri="{FF2B5EF4-FFF2-40B4-BE49-F238E27FC236}">
                  <a16:creationId xmlns:a16="http://schemas.microsoft.com/office/drawing/2014/main" id="{68E90E45-6F9F-3C4A-84EA-CECD62AC7AB4}"/>
                </a:ext>
              </a:extLst>
            </p:cNvPr>
            <p:cNvSpPr txBox="1">
              <a:spLocks/>
            </p:cNvSpPr>
            <p:nvPr/>
          </p:nvSpPr>
          <p:spPr>
            <a:xfrm>
              <a:off x="12130240" y="9999123"/>
              <a:ext cx="6014732" cy="91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2851831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3723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latin typeface="Biome" panose="020B0604020202020204" pitchFamily="34" charset="0"/>
                  <a:cs typeface="Biome" panose="020B0604020202020204" pitchFamily="34" charset="0"/>
                </a:rPr>
                <a:t>4.0 Methodology</a:t>
              </a:r>
            </a:p>
          </p:txBody>
        </p: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9990AE40-A6E3-1B4F-AAEC-A13BFAE4E22D}"/>
                </a:ext>
              </a:extLst>
            </p:cNvPr>
            <p:cNvGrpSpPr/>
            <p:nvPr/>
          </p:nvGrpSpPr>
          <p:grpSpPr>
            <a:xfrm>
              <a:off x="11120889" y="10908790"/>
              <a:ext cx="8033434" cy="4019184"/>
              <a:chOff x="11067586" y="10803222"/>
              <a:chExt cx="8140040" cy="4072522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4B4DFC18-350A-1846-AF29-F6879704831C}"/>
                  </a:ext>
                </a:extLst>
              </p:cNvPr>
              <p:cNvSpPr txBox="1"/>
              <p:nvPr/>
            </p:nvSpPr>
            <p:spPr>
              <a:xfrm>
                <a:off x="11067586" y="14537190"/>
                <a:ext cx="814004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600" i="1" dirty="0"/>
                  <a:t>Figure 3: (a) XALT-Energy Li-Ion battery pouch (b) Illustration of  the cell boundary conditions</a:t>
                </a:r>
              </a:p>
            </p:txBody>
          </p: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499640D7-A72D-6B49-B1EC-C14D8FF45D8F}"/>
                  </a:ext>
                </a:extLst>
              </p:cNvPr>
              <p:cNvGrpSpPr/>
              <p:nvPr/>
            </p:nvGrpSpPr>
            <p:grpSpPr>
              <a:xfrm>
                <a:off x="11912914" y="10803222"/>
                <a:ext cx="6921762" cy="3691968"/>
                <a:chOff x="12197970" y="10803222"/>
                <a:chExt cx="6921762" cy="3691968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199AA456-920D-5542-B744-D0D8F5327DBB}"/>
                    </a:ext>
                  </a:extLst>
                </p:cNvPr>
                <p:cNvGrpSpPr/>
                <p:nvPr/>
              </p:nvGrpSpPr>
              <p:grpSpPr>
                <a:xfrm>
                  <a:off x="12197970" y="10803222"/>
                  <a:ext cx="6921762" cy="3354613"/>
                  <a:chOff x="11433191" y="10724623"/>
                  <a:chExt cx="8755190" cy="4243178"/>
                </a:xfrm>
              </p:grpSpPr>
              <p:pic>
                <p:nvPicPr>
                  <p:cNvPr id="22" name="Picture 21">
                    <a:extLst>
                      <a:ext uri="{FF2B5EF4-FFF2-40B4-BE49-F238E27FC236}">
                        <a16:creationId xmlns:a16="http://schemas.microsoft.com/office/drawing/2014/main" id="{79883407-47C2-C748-8DC6-A75C158F2B66}"/>
                      </a:ext>
                    </a:extLst>
                  </p:cNvPr>
                  <p:cNvPicPr/>
                  <p:nvPr/>
                </p:nvPicPr>
                <p:blipFill>
                  <a:blip r:embed="rId12"/>
                  <a:srcRect/>
                  <a:stretch/>
                </p:blipFill>
                <p:spPr>
                  <a:xfrm>
                    <a:off x="14730275" y="10724623"/>
                    <a:ext cx="5458106" cy="4243178"/>
                  </a:xfrm>
                  <a:prstGeom prst="rect">
                    <a:avLst/>
                  </a:prstGeom>
                  <a:ln>
                    <a:noFill/>
                  </a:ln>
                </p:spPr>
              </p:pic>
              <p:pic>
                <p:nvPicPr>
                  <p:cNvPr id="55" name="Picture 54">
                    <a:extLst>
                      <a:ext uri="{FF2B5EF4-FFF2-40B4-BE49-F238E27FC236}">
                        <a16:creationId xmlns:a16="http://schemas.microsoft.com/office/drawing/2014/main" id="{3DE34BBA-3E37-C841-B208-F6383549E1B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3"/>
                  <a:stretch>
                    <a:fillRect/>
                  </a:stretch>
                </p:blipFill>
                <p:spPr>
                  <a:xfrm>
                    <a:off x="11433191" y="11424816"/>
                    <a:ext cx="2582026" cy="287511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30A9CF95-CC93-8A45-A914-F9F6247EE00A}"/>
                    </a:ext>
                  </a:extLst>
                </p:cNvPr>
                <p:cNvSpPr txBox="1"/>
                <p:nvPr/>
              </p:nvSpPr>
              <p:spPr>
                <a:xfrm>
                  <a:off x="12810351" y="14156636"/>
                  <a:ext cx="478176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1600" i="1" dirty="0"/>
                    <a:t>(a)								 (b)</a:t>
                  </a:r>
                </a:p>
              </p:txBody>
            </p:sp>
          </p:grp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44151D70-2505-0740-9C8D-D4C6978343DC}"/>
                </a:ext>
              </a:extLst>
            </p:cNvPr>
            <p:cNvGrpSpPr/>
            <p:nvPr/>
          </p:nvGrpSpPr>
          <p:grpSpPr>
            <a:xfrm>
              <a:off x="11117678" y="15041999"/>
              <a:ext cx="8036645" cy="5383606"/>
              <a:chOff x="11117678" y="14911367"/>
              <a:chExt cx="8036645" cy="5383606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0556E0CD-05B5-D041-BEF2-129EA6E93A87}"/>
                  </a:ext>
                </a:extLst>
              </p:cNvPr>
              <p:cNvGrpSpPr/>
              <p:nvPr/>
            </p:nvGrpSpPr>
            <p:grpSpPr>
              <a:xfrm>
                <a:off x="11117678" y="14911367"/>
                <a:ext cx="1456347" cy="5383606"/>
                <a:chOff x="11145429" y="15003050"/>
                <a:chExt cx="1456347" cy="5383606"/>
              </a:xfrm>
            </p:grpSpPr>
            <p:sp>
              <p:nvSpPr>
                <p:cNvPr id="70" name="Chevron 69">
                  <a:extLst>
                    <a:ext uri="{FF2B5EF4-FFF2-40B4-BE49-F238E27FC236}">
                      <a16:creationId xmlns:a16="http://schemas.microsoft.com/office/drawing/2014/main" id="{3628EBCC-4441-4B40-B55A-48975BB9F5AA}"/>
                    </a:ext>
                  </a:extLst>
                </p:cNvPr>
                <p:cNvSpPr/>
                <p:nvPr/>
              </p:nvSpPr>
              <p:spPr>
                <a:xfrm rot="5400000">
                  <a:off x="10987839" y="15160640"/>
                  <a:ext cx="1771528" cy="1456347"/>
                </a:xfrm>
                <a:prstGeom prst="chevron">
                  <a:avLst>
                    <a:gd name="adj" fmla="val 23301"/>
                  </a:avLst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</a:rPr>
                    <a:t>Model</a:t>
                  </a:r>
                </a:p>
              </p:txBody>
            </p:sp>
            <p:sp>
              <p:nvSpPr>
                <p:cNvPr id="71" name="Chevron 70">
                  <a:extLst>
                    <a:ext uri="{FF2B5EF4-FFF2-40B4-BE49-F238E27FC236}">
                      <a16:creationId xmlns:a16="http://schemas.microsoft.com/office/drawing/2014/main" id="{264E7452-991F-3F4E-A2B0-4EA44582B7BC}"/>
                    </a:ext>
                  </a:extLst>
                </p:cNvPr>
                <p:cNvSpPr/>
                <p:nvPr/>
              </p:nvSpPr>
              <p:spPr>
                <a:xfrm rot="5400000">
                  <a:off x="10987839" y="16966679"/>
                  <a:ext cx="1771528" cy="1456347"/>
                </a:xfrm>
                <a:prstGeom prst="chevron">
                  <a:avLst>
                    <a:gd name="adj" fmla="val 23301"/>
                  </a:avLst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</a:rPr>
                    <a:t>Test</a:t>
                  </a:r>
                </a:p>
              </p:txBody>
            </p:sp>
            <p:sp>
              <p:nvSpPr>
                <p:cNvPr id="72" name="Chevron 71">
                  <a:extLst>
                    <a:ext uri="{FF2B5EF4-FFF2-40B4-BE49-F238E27FC236}">
                      <a16:creationId xmlns:a16="http://schemas.microsoft.com/office/drawing/2014/main" id="{62BD779C-87B5-1A41-8E27-6B0DD4169A17}"/>
                    </a:ext>
                  </a:extLst>
                </p:cNvPr>
                <p:cNvSpPr/>
                <p:nvPr/>
              </p:nvSpPr>
              <p:spPr>
                <a:xfrm rot="5400000">
                  <a:off x="10987839" y="18772718"/>
                  <a:ext cx="1771528" cy="1456347"/>
                </a:xfrm>
                <a:prstGeom prst="chevron">
                  <a:avLst>
                    <a:gd name="adj" fmla="val 23301"/>
                  </a:avLst>
                </a:prstGeom>
                <a:solidFill>
                  <a:schemeClr val="accent1">
                    <a:lumMod val="20000"/>
                    <a:lumOff val="80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vert="vert270" rtlCol="0" anchor="ctr"/>
                <a:lstStyle/>
                <a:p>
                  <a:pPr algn="ctr"/>
                  <a:r>
                    <a:rPr lang="en-US" sz="2400" b="1" dirty="0">
                      <a:solidFill>
                        <a:schemeClr val="tx1"/>
                      </a:solidFill>
                    </a:rPr>
                    <a:t>Evaluate</a:t>
                  </a:r>
                </a:p>
              </p:txBody>
            </p:sp>
          </p:grpSp>
          <p:sp>
            <p:nvSpPr>
              <p:cNvPr id="74" name="TextBox 73">
                <a:extLst>
                  <a:ext uri="{FF2B5EF4-FFF2-40B4-BE49-F238E27FC236}">
                    <a16:creationId xmlns:a16="http://schemas.microsoft.com/office/drawing/2014/main" id="{700B4329-C176-324D-9F77-46585AF2B46C}"/>
                  </a:ext>
                </a:extLst>
              </p:cNvPr>
              <p:cNvSpPr txBox="1"/>
              <p:nvPr/>
            </p:nvSpPr>
            <p:spPr>
              <a:xfrm>
                <a:off x="12694110" y="15103995"/>
                <a:ext cx="6407723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GB" sz="2400" dirty="0"/>
                  <a:t>Battery geometry according to industry use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GB" sz="2400" dirty="0"/>
                  <a:t>Boundary conditions as prescribed in Figure 3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GB" sz="2400" dirty="0"/>
                  <a:t>Steady state equations in discretized form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DC36479D-CED7-F041-AC15-A0A1781EB40C}"/>
                  </a:ext>
                </a:extLst>
              </p:cNvPr>
              <p:cNvSpPr txBox="1"/>
              <p:nvPr/>
            </p:nvSpPr>
            <p:spPr>
              <a:xfrm>
                <a:off x="12746600" y="16822732"/>
                <a:ext cx="640772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GB" sz="2400" dirty="0"/>
                  <a:t>Under time dependent current and voltage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GB" sz="2400" dirty="0"/>
                  <a:t>Using various charging speeds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GB" sz="2400" dirty="0"/>
                  <a:t>Using various flow speeds for air cooling</a:t>
                </a:r>
              </a:p>
              <a:p>
                <a:pPr marL="342900" indent="-342900" algn="just">
                  <a:buFont typeface="Arial" panose="020B0604020202020204" pitchFamily="34" charset="0"/>
                  <a:buChar char="•"/>
                </a:pPr>
                <a:r>
                  <a:rPr lang="en-GB" sz="2400" dirty="0"/>
                  <a:t>Using fluids with varying thermal properties</a:t>
                </a:r>
              </a:p>
            </p:txBody>
          </p:sp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id="{3A3A6007-2167-B04A-801B-4E4827DA7436}"/>
                  </a:ext>
                </a:extLst>
              </p:cNvPr>
              <p:cNvSpPr txBox="1"/>
              <p:nvPr/>
            </p:nvSpPr>
            <p:spPr>
              <a:xfrm>
                <a:off x="12694110" y="18680562"/>
                <a:ext cx="6407723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342900" indent="-342900" algn="just">
                  <a:buFont typeface="Arial" panose="020B0604020202020204" pitchFamily="34" charset="0"/>
                  <a:buChar char="•"/>
                  <a:defRPr sz="2400"/>
                </a:lvl1pPr>
              </a:lstStyle>
              <a:p>
                <a:r>
                  <a:rPr lang="en-GB" dirty="0"/>
                  <a:t>Establish a baseline when no TMS deployed</a:t>
                </a:r>
              </a:p>
              <a:p>
                <a:r>
                  <a:rPr lang="en-GB" dirty="0"/>
                  <a:t>Compare patterns at specific time intervals</a:t>
                </a:r>
              </a:p>
              <a:p>
                <a:r>
                  <a:rPr lang="en-GB" dirty="0"/>
                  <a:t>Find an optimal system to reduce temperature gradients and peak temperature</a:t>
                </a: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DDA7788-D7E8-C746-B8DA-AE8ECBDD7B2F}"/>
              </a:ext>
            </a:extLst>
          </p:cNvPr>
          <p:cNvGrpSpPr/>
          <p:nvPr/>
        </p:nvGrpSpPr>
        <p:grpSpPr>
          <a:xfrm>
            <a:off x="20590130" y="2774438"/>
            <a:ext cx="8489156" cy="17641244"/>
            <a:chOff x="20764055" y="2681516"/>
            <a:chExt cx="8489156" cy="17641244"/>
          </a:xfrm>
        </p:grpSpPr>
        <p:sp>
          <p:nvSpPr>
            <p:cNvPr id="33" name="Title 8">
              <a:extLst>
                <a:ext uri="{FF2B5EF4-FFF2-40B4-BE49-F238E27FC236}">
                  <a16:creationId xmlns:a16="http://schemas.microsoft.com/office/drawing/2014/main" id="{B4B5B7AB-3FCF-1646-A065-AED89D0E46BC}"/>
                </a:ext>
              </a:extLst>
            </p:cNvPr>
            <p:cNvSpPr txBox="1">
              <a:spLocks/>
            </p:cNvSpPr>
            <p:nvPr/>
          </p:nvSpPr>
          <p:spPr>
            <a:xfrm>
              <a:off x="20764055" y="2681516"/>
              <a:ext cx="8489156" cy="91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2851831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3723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latin typeface="Biome" panose="020B0604020202020204" pitchFamily="34" charset="0"/>
                  <a:cs typeface="Biome" panose="020B0604020202020204" pitchFamily="34" charset="0"/>
                </a:rPr>
                <a:t>5.0 Results</a:t>
              </a:r>
            </a:p>
          </p:txBody>
        </p:sp>
        <p:sp>
          <p:nvSpPr>
            <p:cNvPr id="37" name="Title 8">
              <a:extLst>
                <a:ext uri="{FF2B5EF4-FFF2-40B4-BE49-F238E27FC236}">
                  <a16:creationId xmlns:a16="http://schemas.microsoft.com/office/drawing/2014/main" id="{202BCE74-6698-C047-96B0-605E8B0CB733}"/>
                </a:ext>
              </a:extLst>
            </p:cNvPr>
            <p:cNvSpPr txBox="1">
              <a:spLocks/>
            </p:cNvSpPr>
            <p:nvPr/>
          </p:nvSpPr>
          <p:spPr>
            <a:xfrm>
              <a:off x="22852702" y="17076152"/>
              <a:ext cx="4311863" cy="91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2851831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3723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latin typeface="Biome" panose="020B0604020202020204" pitchFamily="34" charset="0"/>
                  <a:cs typeface="Biome" panose="020B0604020202020204" pitchFamily="34" charset="0"/>
                </a:rPr>
                <a:t>References</a:t>
              </a:r>
            </a:p>
          </p:txBody>
        </p:sp>
        <p:sp>
          <p:nvSpPr>
            <p:cNvPr id="38" name="Title 8">
              <a:extLst>
                <a:ext uri="{FF2B5EF4-FFF2-40B4-BE49-F238E27FC236}">
                  <a16:creationId xmlns:a16="http://schemas.microsoft.com/office/drawing/2014/main" id="{E15767D1-F489-A74E-A76D-1C6B588E797B}"/>
                </a:ext>
              </a:extLst>
            </p:cNvPr>
            <p:cNvSpPr txBox="1">
              <a:spLocks/>
            </p:cNvSpPr>
            <p:nvPr/>
          </p:nvSpPr>
          <p:spPr>
            <a:xfrm>
              <a:off x="22852702" y="13276618"/>
              <a:ext cx="4311863" cy="914400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l" defTabSz="2851831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13723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sz="3600" dirty="0">
                  <a:latin typeface="Biome" panose="020B0604020202020204" pitchFamily="34" charset="0"/>
                  <a:cs typeface="Biome" panose="020B0604020202020204" pitchFamily="34" charset="0"/>
                </a:rPr>
                <a:t>6.0 Future Work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D30BCAF7-001E-B64D-B3FC-5DF0F14E741C}"/>
                </a:ext>
              </a:extLst>
            </p:cNvPr>
            <p:cNvGrpSpPr/>
            <p:nvPr/>
          </p:nvGrpSpPr>
          <p:grpSpPr>
            <a:xfrm>
              <a:off x="20764056" y="4995156"/>
              <a:ext cx="8489155" cy="4417158"/>
              <a:chOff x="20514642" y="4461745"/>
              <a:chExt cx="8489155" cy="4417158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66C69FE2-3DF6-C14C-9C1F-D7839D86098E}"/>
                  </a:ext>
                </a:extLst>
              </p:cNvPr>
              <p:cNvGrpSpPr/>
              <p:nvPr/>
            </p:nvGrpSpPr>
            <p:grpSpPr>
              <a:xfrm>
                <a:off x="20514642" y="5089083"/>
                <a:ext cx="8489155" cy="3789820"/>
                <a:chOff x="20514642" y="2395820"/>
                <a:chExt cx="8489155" cy="3789820"/>
              </a:xfrm>
            </p:grpSpPr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1310AC16-3805-A447-A3AA-1B3504EDD9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/>
                <a:srcRect/>
                <a:stretch/>
              </p:blipFill>
              <p:spPr>
                <a:xfrm>
                  <a:off x="20514642" y="2395820"/>
                  <a:ext cx="2928498" cy="3789820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8B39AC9E-D1EF-EC4C-B3BC-967C9A9A42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/>
                <a:srcRect/>
                <a:stretch/>
              </p:blipFill>
              <p:spPr>
                <a:xfrm>
                  <a:off x="26075299" y="2395820"/>
                  <a:ext cx="2928498" cy="3789820"/>
                </a:xfrm>
                <a:prstGeom prst="rect">
                  <a:avLst/>
                </a:prstGeom>
              </p:spPr>
            </p:pic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CC72D248-D7A9-0A4C-9D76-E465F33742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6"/>
                <a:srcRect/>
                <a:stretch/>
              </p:blipFill>
              <p:spPr>
                <a:xfrm>
                  <a:off x="23294970" y="2395820"/>
                  <a:ext cx="2928498" cy="3789820"/>
                </a:xfrm>
                <a:prstGeom prst="rect">
                  <a:avLst/>
                </a:prstGeom>
              </p:spPr>
            </p:pic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9F511388-217C-054C-BAEB-21EA2AC14BFF}"/>
                  </a:ext>
                </a:extLst>
              </p:cNvPr>
              <p:cNvSpPr txBox="1"/>
              <p:nvPr/>
            </p:nvSpPr>
            <p:spPr>
              <a:xfrm>
                <a:off x="20689199" y="4461745"/>
                <a:ext cx="814004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GB" sz="2400" dirty="0"/>
                  <a:t>Increasing the heat convection coefficient (h) to replicate different flow velocities around the cell, while k = 11.2W/</a:t>
                </a:r>
                <a:r>
                  <a:rPr lang="en-GB" sz="2400" dirty="0" err="1"/>
                  <a:t>mK.</a:t>
                </a:r>
                <a:r>
                  <a:rPr lang="en-GB" sz="2400" dirty="0"/>
                  <a:t> It appears that increasing h results in ideal temperature patterns.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0585427F-BCF0-C440-B75E-B28C94083D17}"/>
                  </a:ext>
                </a:extLst>
              </p:cNvPr>
              <p:cNvSpPr txBox="1"/>
              <p:nvPr/>
            </p:nvSpPr>
            <p:spPr>
              <a:xfrm>
                <a:off x="20689199" y="8079632"/>
                <a:ext cx="814004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600" i="1" dirty="0"/>
                  <a:t>Figure 4: Effect of convective heat transfer (a) h=30W/m</a:t>
                </a:r>
                <a:r>
                  <a:rPr lang="en-GB" sz="1600" i="1" baseline="30000" dirty="0"/>
                  <a:t>2</a:t>
                </a:r>
                <a:r>
                  <a:rPr lang="en-GB" sz="1600" i="1" dirty="0"/>
                  <a:t>K (b) h=50W/m</a:t>
                </a:r>
                <a:r>
                  <a:rPr lang="en-GB" sz="1600" i="1" baseline="30000" dirty="0"/>
                  <a:t>2</a:t>
                </a:r>
                <a:r>
                  <a:rPr lang="en-GB" sz="1600" i="1" dirty="0"/>
                  <a:t>K (c) h=70W/m</a:t>
                </a:r>
                <a:r>
                  <a:rPr lang="en-GB" sz="1600" i="1" baseline="30000" dirty="0"/>
                  <a:t>2</a:t>
                </a:r>
                <a:r>
                  <a:rPr lang="en-GB" sz="1600" i="1" dirty="0"/>
                  <a:t>K</a:t>
                </a:r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0BE70B20-AA0E-2E44-9FD3-DA6E1DCC6911}"/>
                </a:ext>
              </a:extLst>
            </p:cNvPr>
            <p:cNvGrpSpPr/>
            <p:nvPr/>
          </p:nvGrpSpPr>
          <p:grpSpPr>
            <a:xfrm>
              <a:off x="20764056" y="8949083"/>
              <a:ext cx="8489155" cy="4863072"/>
              <a:chOff x="20514642" y="4388593"/>
              <a:chExt cx="8489155" cy="4863072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E5A6B431-5BBB-444A-8A69-49359C19BC0E}"/>
                  </a:ext>
                </a:extLst>
              </p:cNvPr>
              <p:cNvGrpSpPr/>
              <p:nvPr/>
            </p:nvGrpSpPr>
            <p:grpSpPr>
              <a:xfrm>
                <a:off x="20514642" y="5456905"/>
                <a:ext cx="8489155" cy="3794760"/>
                <a:chOff x="20514642" y="2763642"/>
                <a:chExt cx="8489155" cy="3794760"/>
              </a:xfrm>
            </p:grpSpPr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F3EB7251-9492-CF48-BAA3-C3CC0B704C3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/>
                <a:srcRect/>
                <a:stretch/>
              </p:blipFill>
              <p:spPr>
                <a:xfrm>
                  <a:off x="23294970" y="2763642"/>
                  <a:ext cx="2932315" cy="3794760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229C22C4-5080-264C-A71B-9814E44631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8"/>
                <a:srcRect/>
                <a:stretch/>
              </p:blipFill>
              <p:spPr>
                <a:xfrm>
                  <a:off x="20514642" y="2763642"/>
                  <a:ext cx="2928498" cy="3789820"/>
                </a:xfrm>
                <a:prstGeom prst="rect">
                  <a:avLst/>
                </a:prstGeom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8B423005-94BC-434A-9B31-69B78D2968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/>
                <a:srcRect/>
                <a:stretch/>
              </p:blipFill>
              <p:spPr>
                <a:xfrm>
                  <a:off x="26075299" y="2763642"/>
                  <a:ext cx="2928498" cy="3789820"/>
                </a:xfrm>
                <a:prstGeom prst="rect">
                  <a:avLst/>
                </a:prstGeom>
              </p:spPr>
            </p:pic>
          </p:grp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84D03B-1E53-D54C-A623-7379B3837BAD}"/>
                  </a:ext>
                </a:extLst>
              </p:cNvPr>
              <p:cNvSpPr txBox="1"/>
              <p:nvPr/>
            </p:nvSpPr>
            <p:spPr>
              <a:xfrm>
                <a:off x="20689199" y="4388593"/>
                <a:ext cx="8140040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GB" sz="2400" dirty="0"/>
                  <a:t>Increasing the internal conduction coefficient (k) to replicate different internal cell models, while h = 30W/m</a:t>
                </a:r>
                <a:r>
                  <a:rPr lang="en-GB" sz="2400" baseline="30000" dirty="0"/>
                  <a:t>2</a:t>
                </a:r>
                <a:r>
                  <a:rPr lang="en-GB" sz="2400" dirty="0"/>
                  <a:t>K. The greater the conductivity, the lower the </a:t>
                </a:r>
                <a:r>
                  <a:rPr lang="en-GB" sz="2400" dirty="0" err="1"/>
                  <a:t>T</a:t>
                </a:r>
                <a:r>
                  <a:rPr lang="en-GB" sz="2400" baseline="-25000" dirty="0" err="1"/>
                  <a:t>max</a:t>
                </a:r>
                <a:r>
                  <a:rPr lang="en-GB" sz="2400" dirty="0"/>
                  <a:t> and the more even the temperature distribution.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41A8F226-0601-7C47-9D51-0581633D9ED8}"/>
                  </a:ext>
                </a:extLst>
              </p:cNvPr>
              <p:cNvSpPr txBox="1"/>
              <p:nvPr/>
            </p:nvSpPr>
            <p:spPr>
              <a:xfrm>
                <a:off x="20689199" y="8383659"/>
                <a:ext cx="814004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600" i="1" dirty="0"/>
                  <a:t>Figure 5: Effect of conductive heat transfer (a) k=5W/</a:t>
                </a:r>
                <a:r>
                  <a:rPr lang="en-GB" sz="1600" i="1" dirty="0" err="1"/>
                  <a:t>mK</a:t>
                </a:r>
                <a:r>
                  <a:rPr lang="en-GB" sz="1600" i="1" dirty="0"/>
                  <a:t> (b) k=10W/</a:t>
                </a:r>
                <a:r>
                  <a:rPr lang="en-GB" sz="1600" i="1" dirty="0" err="1"/>
                  <a:t>mK</a:t>
                </a:r>
                <a:r>
                  <a:rPr lang="en-GB" sz="1600" i="1" dirty="0"/>
                  <a:t> (c) k=15W/</a:t>
                </a:r>
                <a:r>
                  <a:rPr lang="en-GB" sz="1600" i="1" dirty="0" err="1"/>
                  <a:t>mK</a:t>
                </a:r>
                <a:endParaRPr lang="en-GB" sz="1600" i="1" dirty="0"/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6B4866A2-34EE-9C4C-8DB6-9DAAD40A6C47}"/>
                </a:ext>
              </a:extLst>
            </p:cNvPr>
            <p:cNvSpPr txBox="1"/>
            <p:nvPr/>
          </p:nvSpPr>
          <p:spPr>
            <a:xfrm>
              <a:off x="20938613" y="3397136"/>
              <a:ext cx="8140040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GB" sz="2400" dirty="0"/>
                <a:t>For these results the conditions applied are:</a:t>
              </a:r>
            </a:p>
            <a:p>
              <a:pPr marL="914400" lvl="1" indent="-457200" algn="just">
                <a:buFont typeface="Arial" panose="020B0604020202020204" pitchFamily="34" charset="0"/>
                <a:buChar char="•"/>
              </a:pPr>
              <a:r>
                <a:rPr lang="en-GB" sz="2400" dirty="0"/>
                <a:t>Coolant Temperature = 25</a:t>
              </a:r>
              <a:r>
                <a:rPr lang="en-GB" sz="2400" baseline="30000" dirty="0"/>
                <a:t>o</a:t>
              </a:r>
              <a:r>
                <a:rPr lang="en-GB" sz="2400" dirty="0"/>
                <a:t>C</a:t>
              </a:r>
            </a:p>
            <a:p>
              <a:pPr marL="914400" lvl="1" indent="-457200" algn="just">
                <a:buFont typeface="Arial" panose="020B0604020202020204" pitchFamily="34" charset="0"/>
                <a:buChar char="•"/>
              </a:pPr>
              <a:r>
                <a:rPr lang="en-GB" sz="2400" dirty="0"/>
                <a:t>Heat out from sides (q) = 100 W/m</a:t>
              </a:r>
              <a:r>
                <a:rPr lang="en-GB" sz="2400" baseline="30000" dirty="0"/>
                <a:t>2</a:t>
              </a:r>
              <a:r>
                <a:rPr lang="en-GB" sz="2400" dirty="0"/>
                <a:t> </a:t>
              </a:r>
            </a:p>
            <a:p>
              <a:pPr marL="914400" lvl="1" indent="-457200" algn="just">
                <a:buFont typeface="Arial" panose="020B0604020202020204" pitchFamily="34" charset="0"/>
                <a:buChar char="•"/>
              </a:pPr>
              <a:r>
                <a:rPr lang="en-GB" sz="2400" dirty="0"/>
                <a:t>Internal heat generated = 1 kW/m</a:t>
              </a:r>
              <a:r>
                <a:rPr lang="en-GB" sz="2400" baseline="30000" dirty="0"/>
                <a:t>2</a:t>
              </a:r>
              <a:endParaRPr lang="en-GB" sz="2400" dirty="0"/>
            </a:p>
            <a:p>
              <a:pPr marL="914400" lvl="1" indent="-457200" algn="just">
                <a:buFont typeface="Arial" panose="020B0604020202020204" pitchFamily="34" charset="0"/>
                <a:buChar char="•"/>
              </a:pPr>
              <a:endParaRPr lang="en-GB" sz="2400" baseline="300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DEFED33B-60AB-594E-A8BD-99267EE57C72}"/>
                </a:ext>
              </a:extLst>
            </p:cNvPr>
            <p:cNvSpPr txBox="1"/>
            <p:nvPr/>
          </p:nvSpPr>
          <p:spPr>
            <a:xfrm>
              <a:off x="20938613" y="6149978"/>
              <a:ext cx="81400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i="1" dirty="0"/>
                <a:t>(a)						(b)						(c)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F1843F3-14A9-1148-9514-B12B6B6FD5F5}"/>
                </a:ext>
              </a:extLst>
            </p:cNvPr>
            <p:cNvSpPr txBox="1"/>
            <p:nvPr/>
          </p:nvSpPr>
          <p:spPr>
            <a:xfrm>
              <a:off x="20938613" y="14164222"/>
              <a:ext cx="8140040" cy="34163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 algn="just">
                <a:buFont typeface="+mj-lt"/>
                <a:buAutoNum type="arabicPeriod"/>
              </a:pPr>
              <a:r>
                <a:rPr lang="en-GB" sz="2400" dirty="0"/>
                <a:t>Create time dependent internal heat generation and probe the cell at specific time intervals in a load cycle</a:t>
              </a:r>
            </a:p>
            <a:p>
              <a:pPr marL="457200" indent="-457200" algn="just">
                <a:buFont typeface="+mj-lt"/>
                <a:buAutoNum type="arabicPeriod"/>
              </a:pPr>
              <a:r>
                <a:rPr lang="en-GB" sz="2400" dirty="0"/>
                <a:t>Investigate use of phase change material, liquid cooling and air cooling as BTM systems.</a:t>
              </a:r>
            </a:p>
            <a:p>
              <a:pPr marL="457200" indent="-457200" algn="just">
                <a:buFont typeface="+mj-lt"/>
                <a:buAutoNum type="arabicPeriod"/>
              </a:pPr>
              <a:r>
                <a:rPr lang="en-GB" sz="2400" dirty="0"/>
                <a:t>Vary the flow rates of the cooling systems to monitor the effect on temperature distribution</a:t>
              </a:r>
            </a:p>
            <a:p>
              <a:pPr marL="457200" indent="-457200" algn="just">
                <a:buFont typeface="+mj-lt"/>
                <a:buAutoNum type="arabicPeriod"/>
              </a:pPr>
              <a:r>
                <a:rPr lang="en-GB" sz="2400" dirty="0"/>
                <a:t>Compare results from MATLAB to thermal camera results [3].</a:t>
              </a:r>
            </a:p>
            <a:p>
              <a:pPr marL="914400" lvl="1" indent="-457200" algn="just">
                <a:buFont typeface="+mj-lt"/>
                <a:buAutoNum type="arabicPeriod"/>
              </a:pPr>
              <a:endParaRPr lang="en-GB" sz="2400" dirty="0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27C6955-38C1-E944-87E1-57F561CB65E3}"/>
                </a:ext>
              </a:extLst>
            </p:cNvPr>
            <p:cNvSpPr txBox="1"/>
            <p:nvPr/>
          </p:nvSpPr>
          <p:spPr>
            <a:xfrm>
              <a:off x="20938614" y="17768215"/>
              <a:ext cx="8140039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GB" sz="2000" dirty="0"/>
                <a:t>[1] Deng, et. al (2018). 'Effects of different coolants and cooling strategies on the cooling performance of the power lithium ion battery system: A review', Applied Thermal Engineering, 142, pp. 10-29.</a:t>
              </a:r>
            </a:p>
            <a:p>
              <a:pPr algn="just"/>
              <a:r>
                <a:rPr lang="en-GB" sz="2000" dirty="0"/>
                <a:t>[2] Jabbari, M. (2019). CAE/CFD LECTURE 6 – MATLAB LIVE. University of Manchester</a:t>
              </a:r>
            </a:p>
            <a:p>
              <a:pPr algn="just"/>
              <a:r>
                <a:rPr lang="en-GB" sz="2000" dirty="0"/>
                <a:t>[3] </a:t>
              </a:r>
              <a:r>
                <a:rPr lang="en-GB" sz="2000" dirty="0" err="1"/>
                <a:t>Hosseinzadeh</a:t>
              </a:r>
              <a:r>
                <a:rPr lang="en-GB" sz="2000" dirty="0"/>
                <a:t>, et al. (2018). 'A systematic approach for electrochemical-thermal modelling of a large format lithium-ion battery for electric vehicle application', Journal of power sources, 382, pp. 77-94.</a:t>
              </a:r>
            </a:p>
          </p:txBody>
        </p: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E90081A8-EB6A-864C-A361-20023F46BD4C}"/>
              </a:ext>
            </a:extLst>
          </p:cNvPr>
          <p:cNvSpPr txBox="1"/>
          <p:nvPr/>
        </p:nvSpPr>
        <p:spPr>
          <a:xfrm>
            <a:off x="20778737" y="10601589"/>
            <a:ext cx="81400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i="1" dirty="0"/>
              <a:t>(a)						(b)						(c)</a:t>
            </a:r>
          </a:p>
        </p:txBody>
      </p:sp>
    </p:spTree>
    <p:extLst>
      <p:ext uri="{BB962C8B-B14F-4D97-AF65-F5344CB8AC3E}">
        <p14:creationId xmlns:p14="http://schemas.microsoft.com/office/powerpoint/2010/main" val="3670066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3347</TotalTime>
  <Words>841</Words>
  <Application>Microsoft Macintosh PowerPoint</Application>
  <PresentationFormat>Custom</PresentationFormat>
  <Paragraphs>64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Biome</vt:lpstr>
      <vt:lpstr>Calibri</vt:lpstr>
      <vt:lpstr>Calibri Light</vt:lpstr>
      <vt:lpstr>Cambria Math</vt:lpstr>
      <vt:lpstr>Office Theme</vt:lpstr>
      <vt:lpstr>Numerical Modelling of Thermal Management Systems for Lithium-ion Batteries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Numerical Modelling of Thermal Management Systems for Lithium-ion Batteries</dc:title>
  <dc:creator>Microsoft Office User</dc:creator>
  <cp:lastModifiedBy>Microsoft Office User</cp:lastModifiedBy>
  <cp:revision>83</cp:revision>
  <dcterms:created xsi:type="dcterms:W3CDTF">2020-02-03T20:47:07Z</dcterms:created>
  <dcterms:modified xsi:type="dcterms:W3CDTF">2020-02-10T16:42:29Z</dcterms:modified>
</cp:coreProperties>
</file>

<file path=docProps/thumbnail.jpeg>
</file>